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813659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960391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00194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122705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108383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847658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122533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18793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909299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90084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960439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a:noFill/>
        </p:spPr>
        <p:txBody>
          <a:bodyPr vert="horz" lIns="91440" tIns="45720" rIns="91440" bIns="45720" rtlCol="0" anchor="ctr">
            <a:normAutofit/>
            <a:scene3d>
              <a:camera prst="orthographicFront"/>
              <a:lightRig rig="flood" dir="t"/>
            </a:scene3d>
            <a:sp3d extrusionH="57150" prstMaterial="plastic">
              <a:bevelT w="38100" h="38100"/>
              <a:bevelB w="57150" h="38100" prst="artDeco"/>
            </a:sp3d>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07.05.2020</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07270711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ln>
            <a:solidFill>
              <a:schemeClr val="bg1"/>
            </a:solidFill>
          </a:ln>
          <a:solidFill>
            <a:schemeClr val="bg1"/>
          </a:solidFill>
          <a:effectLst>
            <a:glow rad="76200">
              <a:schemeClr val="bg1">
                <a:lumMod val="50000"/>
                <a:alpha val="83000"/>
              </a:schemeClr>
            </a:glow>
            <a:outerShdw blurRad="50800" dist="38100" dir="13500000" algn="br" rotWithShape="0">
              <a:prstClr val="black">
                <a:alpha val="40000"/>
              </a:prst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file:///C:\Users\hp\Desktop\&#1051;&#1077;&#1074;%20&#1051;&#1077;&#1097;&#1077;&#1085;&#1082;&#1086;%20-%20&#1044;&#1077;&#1085;&#1100;%20&#1055;&#1086;&#1073;&#1077;&#1076;&#1099;%20.mp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Лев Лещенко - День Победы .mp3">
            <a:hlinkClick r:id="" action="ppaction://media"/>
          </p:cNvPr>
          <p:cNvPicPr>
            <a:picLocks noRot="1" noChangeAspect="1"/>
          </p:cNvPicPr>
          <p:nvPr>
            <a:audioFile r:link="rId1"/>
          </p:nvPr>
        </p:nvPicPr>
        <p:blipFill>
          <a:blip r:embed="rId3"/>
          <a:stretch>
            <a:fillRect/>
          </a:stretch>
        </p:blipFill>
        <p:spPr>
          <a:xfrm>
            <a:off x="1" y="6449806"/>
            <a:ext cx="571472" cy="408194"/>
          </a:xfrm>
          <a:prstGeom prst="rect">
            <a:avLst/>
          </a:prstGeom>
        </p:spPr>
      </p:pic>
      <p:sp>
        <p:nvSpPr>
          <p:cNvPr id="2" name="Заголовок 1"/>
          <p:cNvSpPr>
            <a:spLocks noGrp="1"/>
          </p:cNvSpPr>
          <p:nvPr>
            <p:ph type="ctrTitle"/>
          </p:nvPr>
        </p:nvSpPr>
        <p:spPr>
          <a:xfrm>
            <a:off x="857224" y="714356"/>
            <a:ext cx="7772400" cy="3684603"/>
          </a:xfrm>
        </p:spPr>
        <p:txBody>
          <a:bodyPr>
            <a:normAutofit fontScale="90000"/>
          </a:bodyPr>
          <a:lstStyle/>
          <a:p>
            <a:r>
              <a:rPr lang="ru-RU" b="1" dirty="0" smtClean="0"/>
              <a:t>Герои Великой Отечественной Войны Самарской области</a:t>
            </a:r>
            <a:br>
              <a:rPr lang="ru-RU" b="1" dirty="0" smtClean="0"/>
            </a:br>
            <a:endParaRPr lang="ru-RU" dirty="0"/>
          </a:p>
        </p:txBody>
      </p:sp>
      <p:sp>
        <p:nvSpPr>
          <p:cNvPr id="3" name="Подзаголовок 2"/>
          <p:cNvSpPr>
            <a:spLocks noGrp="1"/>
          </p:cNvSpPr>
          <p:nvPr>
            <p:ph type="subTitle" idx="1"/>
          </p:nvPr>
        </p:nvSpPr>
        <p:spPr>
          <a:xfrm>
            <a:off x="6372228" y="4429132"/>
            <a:ext cx="2771772" cy="995354"/>
          </a:xfrm>
        </p:spPr>
        <p:txBody>
          <a:bodyPr>
            <a:normAutofit fontScale="85000" lnSpcReduction="20000"/>
          </a:bodyPr>
          <a:lstStyle/>
          <a:p>
            <a:r>
              <a:rPr lang="ru-RU" dirty="0" smtClean="0"/>
              <a:t>Выполнил</a:t>
            </a:r>
            <a:endParaRPr lang="ru-RU" dirty="0" smtClean="0"/>
          </a:p>
          <a:p>
            <a:r>
              <a:rPr lang="ru-RU" dirty="0" err="1" smtClean="0"/>
              <a:t>Арланов</a:t>
            </a:r>
            <a:r>
              <a:rPr lang="ru-RU" dirty="0" smtClean="0"/>
              <a:t> </a:t>
            </a:r>
            <a:r>
              <a:rPr lang="ru-RU" dirty="0" smtClean="0"/>
              <a:t>Кирилл,  </a:t>
            </a:r>
            <a:endParaRPr lang="ru-RU" dirty="0" smtClean="0"/>
          </a:p>
          <a:p>
            <a:r>
              <a:rPr lang="ru-RU" dirty="0" smtClean="0"/>
              <a:t>гр.121 Н</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7" repeatCount="indefinite"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000240"/>
            <a:ext cx="6300804" cy="619143"/>
          </a:xfrm>
        </p:spPr>
        <p:txBody>
          <a:bodyPr>
            <a:normAutofit fontScale="90000"/>
          </a:bodyPr>
          <a:lstStyle/>
          <a:p>
            <a:r>
              <a:rPr lang="ru-RU" b="1" dirty="0" err="1" smtClean="0"/>
              <a:t>Заруднев</a:t>
            </a:r>
            <a:r>
              <a:rPr lang="ru-RU" b="1" dirty="0" smtClean="0"/>
              <a:t> Степан Степанович</a:t>
            </a:r>
            <a:br>
              <a:rPr lang="ru-RU" b="1" dirty="0" smtClean="0"/>
            </a:br>
            <a:endParaRPr lang="ru-RU" dirty="0"/>
          </a:p>
        </p:txBody>
      </p:sp>
      <p:sp>
        <p:nvSpPr>
          <p:cNvPr id="3" name="Содержимое 2"/>
          <p:cNvSpPr>
            <a:spLocks noGrp="1"/>
          </p:cNvSpPr>
          <p:nvPr>
            <p:ph idx="1"/>
          </p:nvPr>
        </p:nvSpPr>
        <p:spPr>
          <a:xfrm>
            <a:off x="500034" y="1500174"/>
            <a:ext cx="8229600" cy="4286279"/>
          </a:xfrm>
        </p:spPr>
        <p:txBody>
          <a:bodyPr>
            <a:normAutofit fontScale="55000" lnSpcReduction="20000"/>
          </a:bodyPr>
          <a:lstStyle/>
          <a:p>
            <a:pPr>
              <a:buNone/>
            </a:pPr>
            <a:endParaRPr lang="ru-RU" dirty="0" smtClean="0"/>
          </a:p>
          <a:p>
            <a:pPr>
              <a:buNone/>
            </a:pPr>
            <a:endParaRPr lang="ru-RU" dirty="0" smtClean="0"/>
          </a:p>
          <a:p>
            <a:pPr>
              <a:buNone/>
            </a:pPr>
            <a:endParaRPr lang="ru-RU" dirty="0" smtClean="0"/>
          </a:p>
          <a:p>
            <a:pPr>
              <a:buNone/>
            </a:pPr>
            <a:endParaRPr lang="ru-RU" dirty="0" smtClean="0"/>
          </a:p>
          <a:p>
            <a:pPr algn="ctr">
              <a:buNone/>
            </a:pPr>
            <a:r>
              <a:rPr lang="ru-RU" dirty="0" smtClean="0">
                <a:solidFill>
                  <a:schemeClr val="tx1">
                    <a:lumMod val="95000"/>
                    <a:lumOff val="5000"/>
                  </a:schemeClr>
                </a:solidFill>
              </a:rPr>
              <a:t>Родился в 1902 году в селе Августовка, ныне </a:t>
            </a:r>
            <a:r>
              <a:rPr lang="ru-RU" dirty="0" err="1" smtClean="0">
                <a:solidFill>
                  <a:schemeClr val="tx1">
                    <a:lumMod val="95000"/>
                    <a:lumOff val="5000"/>
                  </a:schemeClr>
                </a:solidFill>
              </a:rPr>
              <a:t>Большечерниговского</a:t>
            </a:r>
            <a:endParaRPr lang="ru-RU" dirty="0" smtClean="0">
              <a:solidFill>
                <a:schemeClr val="tx1">
                  <a:lumMod val="95000"/>
                  <a:lumOff val="5000"/>
                </a:schemeClr>
              </a:solidFill>
            </a:endParaRPr>
          </a:p>
          <a:p>
            <a:pPr algn="ctr">
              <a:buNone/>
            </a:pPr>
            <a:r>
              <a:rPr lang="ru-RU" dirty="0" smtClean="0">
                <a:solidFill>
                  <a:schemeClr val="tx1">
                    <a:lumMod val="95000"/>
                    <a:lumOff val="5000"/>
                  </a:schemeClr>
                </a:solidFill>
              </a:rPr>
              <a:t>района Самарской области в семье крестьянина. В Советской Армии с </a:t>
            </a:r>
          </a:p>
          <a:p>
            <a:pPr algn="ctr">
              <a:buNone/>
            </a:pPr>
            <a:r>
              <a:rPr lang="ru-RU" dirty="0" smtClean="0">
                <a:solidFill>
                  <a:schemeClr val="tx1">
                    <a:lumMod val="95000"/>
                    <a:lumOff val="5000"/>
                  </a:schemeClr>
                </a:solidFill>
              </a:rPr>
              <a:t>1941 года, участвовал в Великой Отечественной войне с 1943 года. В боях </a:t>
            </a:r>
          </a:p>
          <a:p>
            <a:pPr algn="ctr">
              <a:buNone/>
            </a:pPr>
            <a:r>
              <a:rPr lang="ru-RU" dirty="0" smtClean="0">
                <a:solidFill>
                  <a:schemeClr val="tx1">
                    <a:lumMod val="95000"/>
                    <a:lumOff val="5000"/>
                  </a:schemeClr>
                </a:solidFill>
              </a:rPr>
              <a:t>на правом берегу Днепра в районе села </a:t>
            </a:r>
            <a:r>
              <a:rPr lang="ru-RU" dirty="0" err="1" smtClean="0">
                <a:solidFill>
                  <a:schemeClr val="tx1">
                    <a:lumMod val="95000"/>
                    <a:lumOff val="5000"/>
                  </a:schemeClr>
                </a:solidFill>
              </a:rPr>
              <a:t>Днепрово</a:t>
            </a:r>
            <a:r>
              <a:rPr lang="ru-RU" dirty="0" smtClean="0">
                <a:solidFill>
                  <a:schemeClr val="tx1">
                    <a:lumMod val="95000"/>
                    <a:lumOff val="5000"/>
                  </a:schemeClr>
                </a:solidFill>
              </a:rPr>
              <a:t> – Каменка </a:t>
            </a:r>
          </a:p>
          <a:p>
            <a:pPr algn="ctr">
              <a:buNone/>
            </a:pPr>
            <a:r>
              <a:rPr lang="ru-RU" dirty="0" smtClean="0">
                <a:solidFill>
                  <a:schemeClr val="tx1">
                    <a:lumMod val="95000"/>
                    <a:lumOff val="5000"/>
                  </a:schemeClr>
                </a:solidFill>
              </a:rPr>
              <a:t>(Верхнеднепровского района Днепропетровской области) 12 – 15 октября </a:t>
            </a:r>
          </a:p>
          <a:p>
            <a:pPr algn="ctr">
              <a:buNone/>
            </a:pPr>
            <a:r>
              <a:rPr lang="ru-RU" dirty="0" smtClean="0">
                <a:solidFill>
                  <a:schemeClr val="tx1">
                    <a:lumMod val="95000"/>
                    <a:lumOff val="5000"/>
                  </a:schemeClr>
                </a:solidFill>
              </a:rPr>
              <a:t>1943 года отбивал атаки танков и пехоты врага. Боевой расчет его орудия подбил </a:t>
            </a:r>
          </a:p>
          <a:p>
            <a:pPr algn="ctr">
              <a:buNone/>
            </a:pPr>
            <a:r>
              <a:rPr lang="ru-RU" dirty="0" smtClean="0">
                <a:solidFill>
                  <a:schemeClr val="tx1">
                    <a:lumMod val="95000"/>
                    <a:lumOff val="5000"/>
                  </a:schemeClr>
                </a:solidFill>
              </a:rPr>
              <a:t>два тяжелых танка, сжег 44 автомашины с пехотой. За этот подвиг 26 октября </a:t>
            </a:r>
          </a:p>
          <a:p>
            <a:pPr algn="ctr">
              <a:buNone/>
            </a:pPr>
            <a:r>
              <a:rPr lang="ru-RU" dirty="0" smtClean="0">
                <a:solidFill>
                  <a:schemeClr val="tx1">
                    <a:lumMod val="95000"/>
                    <a:lumOff val="5000"/>
                  </a:schemeClr>
                </a:solidFill>
              </a:rPr>
              <a:t>1943 года </a:t>
            </a:r>
            <a:r>
              <a:rPr lang="ru-RU" dirty="0" err="1" smtClean="0">
                <a:solidFill>
                  <a:schemeClr val="tx1">
                    <a:lumMod val="95000"/>
                    <a:lumOff val="5000"/>
                  </a:schemeClr>
                </a:solidFill>
              </a:rPr>
              <a:t>Зарудневу</a:t>
            </a:r>
            <a:r>
              <a:rPr lang="ru-RU" dirty="0" smtClean="0">
                <a:solidFill>
                  <a:schemeClr val="tx1">
                    <a:lumMod val="95000"/>
                    <a:lumOff val="5000"/>
                  </a:schemeClr>
                </a:solidFill>
              </a:rPr>
              <a:t> Степану Степановичу было присвоено звание Героя </a:t>
            </a:r>
          </a:p>
          <a:p>
            <a:pPr algn="ctr">
              <a:buNone/>
            </a:pPr>
            <a:r>
              <a:rPr lang="ru-RU" dirty="0" smtClean="0">
                <a:solidFill>
                  <a:schemeClr val="tx1">
                    <a:lumMod val="95000"/>
                    <a:lumOff val="5000"/>
                  </a:schemeClr>
                </a:solidFill>
              </a:rPr>
              <a:t>Советского Союза. Спустя 8 дней после присвоения звания Героя Степан </a:t>
            </a:r>
          </a:p>
          <a:p>
            <a:pPr algn="ctr">
              <a:buNone/>
            </a:pPr>
            <a:r>
              <a:rPr lang="ru-RU" dirty="0" smtClean="0">
                <a:solidFill>
                  <a:schemeClr val="tx1">
                    <a:lumMod val="95000"/>
                    <a:lumOff val="5000"/>
                  </a:schemeClr>
                </a:solidFill>
              </a:rPr>
              <a:t>Степанович погиб в неравном бою с противником. Похоронен в селе Красное </a:t>
            </a:r>
          </a:p>
          <a:p>
            <a:pPr algn="ctr">
              <a:buNone/>
            </a:pPr>
            <a:r>
              <a:rPr lang="ru-RU" dirty="0" smtClean="0">
                <a:solidFill>
                  <a:schemeClr val="tx1">
                    <a:lumMod val="95000"/>
                    <a:lumOff val="5000"/>
                  </a:schemeClr>
                </a:solidFill>
              </a:rPr>
              <a:t>Криворожского района Днепровской области.</a:t>
            </a:r>
            <a:endParaRPr lang="ru-RU" dirty="0">
              <a:solidFill>
                <a:schemeClr val="tx1">
                  <a:lumMod val="95000"/>
                  <a:lumOff val="5000"/>
                </a:schemeClr>
              </a:solidFill>
            </a:endParaRPr>
          </a:p>
        </p:txBody>
      </p:sp>
      <p:pic>
        <p:nvPicPr>
          <p:cNvPr id="1026" name="Picture 2" descr="C:\Users\hp\Desktop\00fac9a0b5b9d11b2ea1644c6607111c.jpg"/>
          <p:cNvPicPr>
            <a:picLocks noChangeAspect="1" noChangeArrowheads="1"/>
          </p:cNvPicPr>
          <p:nvPr/>
        </p:nvPicPr>
        <p:blipFill>
          <a:blip r:embed="rId2"/>
          <a:srcRect/>
          <a:stretch>
            <a:fillRect/>
          </a:stretch>
        </p:blipFill>
        <p:spPr bwMode="auto">
          <a:xfrm>
            <a:off x="5929322" y="142852"/>
            <a:ext cx="1800228" cy="249615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1357298"/>
            <a:ext cx="7886700" cy="1325563"/>
          </a:xfrm>
        </p:spPr>
        <p:txBody>
          <a:bodyPr/>
          <a:lstStyle/>
          <a:p>
            <a:r>
              <a:rPr lang="ru-RU" b="1" dirty="0" smtClean="0"/>
              <a:t>Зинченко Сергей Филиппович</a:t>
            </a:r>
            <a:endParaRPr lang="ru-RU" dirty="0"/>
          </a:p>
        </p:txBody>
      </p:sp>
      <p:sp>
        <p:nvSpPr>
          <p:cNvPr id="3" name="Содержимое 2"/>
          <p:cNvSpPr>
            <a:spLocks noGrp="1"/>
          </p:cNvSpPr>
          <p:nvPr>
            <p:ph idx="1"/>
          </p:nvPr>
        </p:nvSpPr>
        <p:spPr/>
        <p:txBody>
          <a:bodyPr>
            <a:normAutofit fontScale="55000" lnSpcReduction="20000"/>
          </a:bodyPr>
          <a:lstStyle/>
          <a:p>
            <a:endParaRPr lang="ru-RU" dirty="0" smtClean="0"/>
          </a:p>
          <a:p>
            <a:endParaRPr lang="ru-RU" dirty="0" smtClean="0"/>
          </a:p>
          <a:p>
            <a:endParaRPr lang="ru-RU" dirty="0" smtClean="0"/>
          </a:p>
          <a:p>
            <a:pPr algn="ctr"/>
            <a:r>
              <a:rPr lang="ru-RU" dirty="0" smtClean="0"/>
              <a:t>Родился 22 апреля 1919 года на хуторе Ново – Николаевский (в полутора километрах от современного поселка Петровский) ныне </a:t>
            </a:r>
            <a:r>
              <a:rPr lang="ru-RU" dirty="0" err="1" smtClean="0"/>
              <a:t>Большечерниговского</a:t>
            </a:r>
            <a:r>
              <a:rPr lang="ru-RU" dirty="0" smtClean="0"/>
              <a:t> района Самарской области в большой крестьянской семье, в начале века переселившейся в заволжские степи с Украины. Осенью 1939 года был призван в Красную Армию.</a:t>
            </a:r>
            <a:br>
              <a:rPr lang="ru-RU" dirty="0" smtClean="0"/>
            </a:br>
            <a:r>
              <a:rPr lang="ru-RU" dirty="0" smtClean="0"/>
              <a:t>Участвовал в войне с Финляндией, освобождал от румын Бессарабию. Лейтенант Зинченко отличился 14 января 1945 года в боях на подступах к городу </a:t>
            </a:r>
            <a:r>
              <a:rPr lang="ru-RU" dirty="0" err="1" smtClean="0"/>
              <a:t>Зволень</a:t>
            </a:r>
            <a:r>
              <a:rPr lang="ru-RU" dirty="0" smtClean="0"/>
              <a:t> (Польша). Смелым маневром он вывел из-под огня двух вражеских батарей роту, которая уничтожила вражескую батарею и 2 дзота противника, что помогло бригаде овладеть городом. За бои на польской земле Указом Президиума Верховного Совета от 24 марта 1945 года Зинченко Сергею Филипповичу было присвоено звание Героя Советского Союза. Демобилизовался в конце 1945 года. Награжден орденами Ленина, Красного Знамени, Александра Невского, Отечественной войны. После увольнения до 1949 года работал в совхозе «</a:t>
            </a:r>
            <a:r>
              <a:rPr lang="ru-RU" dirty="0" err="1" smtClean="0"/>
              <a:t>Глушицкий</a:t>
            </a:r>
            <a:r>
              <a:rPr lang="ru-RU" dirty="0" smtClean="0"/>
              <a:t>» нашего района, затем переехал в город Куйбышев. Умер 25 мая 1992 года и похоронен в городе Самара.</a:t>
            </a:r>
          </a:p>
          <a:p>
            <a:endParaRPr lang="ru-RU" dirty="0" smtClean="0"/>
          </a:p>
        </p:txBody>
      </p:sp>
      <p:pic>
        <p:nvPicPr>
          <p:cNvPr id="2050" name="Picture 2" descr="C:\Users\hp\Desktop\a59bbb05ceb7d7d9a398b36d8ba201e1.jpeg"/>
          <p:cNvPicPr>
            <a:picLocks noChangeAspect="1" noChangeArrowheads="1"/>
          </p:cNvPicPr>
          <p:nvPr/>
        </p:nvPicPr>
        <p:blipFill>
          <a:blip r:embed="rId2"/>
          <a:srcRect/>
          <a:stretch>
            <a:fillRect/>
          </a:stretch>
        </p:blipFill>
        <p:spPr bwMode="auto">
          <a:xfrm>
            <a:off x="6643702" y="214290"/>
            <a:ext cx="1700218" cy="231123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1785926"/>
            <a:ext cx="6729432" cy="1325563"/>
          </a:xfrm>
        </p:spPr>
        <p:txBody>
          <a:bodyPr/>
          <a:lstStyle/>
          <a:p>
            <a:r>
              <a:rPr lang="ru-RU" b="1" dirty="0" err="1" smtClean="0"/>
              <a:t>Искрин</a:t>
            </a:r>
            <a:r>
              <a:rPr lang="ru-RU" b="1" dirty="0" smtClean="0"/>
              <a:t> Николай Михайлович</a:t>
            </a:r>
            <a:endParaRPr lang="ru-RU" dirty="0"/>
          </a:p>
        </p:txBody>
      </p:sp>
      <p:sp>
        <p:nvSpPr>
          <p:cNvPr id="3" name="Содержимое 2"/>
          <p:cNvSpPr>
            <a:spLocks noGrp="1"/>
          </p:cNvSpPr>
          <p:nvPr>
            <p:ph idx="1"/>
          </p:nvPr>
        </p:nvSpPr>
        <p:spPr/>
        <p:txBody>
          <a:bodyPr>
            <a:normAutofit fontScale="40000" lnSpcReduction="20000"/>
          </a:bodyPr>
          <a:lstStyle/>
          <a:p>
            <a:endParaRPr lang="ru-RU" dirty="0" smtClean="0"/>
          </a:p>
          <a:p>
            <a:endParaRPr lang="ru-RU" dirty="0" smtClean="0"/>
          </a:p>
          <a:p>
            <a:endParaRPr lang="ru-RU" dirty="0" smtClean="0"/>
          </a:p>
          <a:p>
            <a:endParaRPr lang="ru-RU" dirty="0" smtClean="0"/>
          </a:p>
          <a:p>
            <a:endParaRPr lang="ru-RU" dirty="0" smtClean="0"/>
          </a:p>
          <a:p>
            <a:endParaRPr lang="ru-RU" dirty="0" smtClean="0"/>
          </a:p>
          <a:p>
            <a:pPr algn="ctr">
              <a:buNone/>
            </a:pPr>
            <a:r>
              <a:rPr lang="ru-RU" sz="4000" dirty="0" smtClean="0"/>
              <a:t>Родился в 1918 году в селе Августовка ныне </a:t>
            </a:r>
            <a:r>
              <a:rPr lang="ru-RU" sz="4000" dirty="0" err="1" smtClean="0"/>
              <a:t>Большечерниговского</a:t>
            </a:r>
            <a:r>
              <a:rPr lang="ru-RU" sz="4000" dirty="0" smtClean="0"/>
              <a:t> района Самарской области в крестьянской семье. В декабре 1933 года вместе с семьей отца, завербовавшейся на стройки Дальнего Востока, уехал в город Хабаровск. Окончил за 2 года Хабаровский аэроклуб, это открыло ему дорогу в </a:t>
            </a:r>
            <a:r>
              <a:rPr lang="ru-RU" sz="4000" dirty="0" err="1" smtClean="0"/>
              <a:t>Батайскую</a:t>
            </a:r>
            <a:r>
              <a:rPr lang="ru-RU" sz="4000" dirty="0" smtClean="0"/>
              <a:t> военную авиашколу пилотов, где учился вместе с </a:t>
            </a:r>
            <a:r>
              <a:rPr lang="ru-RU" sz="4000" dirty="0" err="1" smtClean="0"/>
              <a:t>Мересьевым</a:t>
            </a:r>
            <a:r>
              <a:rPr lang="ru-RU" sz="4000" dirty="0" smtClean="0"/>
              <a:t> Алексеем Петровичем. К середине мая 1943 года </a:t>
            </a:r>
            <a:r>
              <a:rPr lang="ru-RU" sz="4000" dirty="0" err="1" smtClean="0"/>
              <a:t>Искрин</a:t>
            </a:r>
            <a:r>
              <a:rPr lang="ru-RU" sz="4000" dirty="0" smtClean="0"/>
              <a:t> Николай Михайлович совершил 218 вылетов, участвовал в 58 воздушных боях, уничтожил 22 автомашины, уничтожил до 140 солдат противника. Воздушный бой, проведенный 16 мая 1943 года, был для старшего лейтенанта последним. Летчик выбросился с парашютом из горящего самолета, впоследствии в госпитале ему ампутировали ногу. Звание Героя Советского Союза присвоено 24 августа 1943 </a:t>
            </a:r>
            <a:r>
              <a:rPr lang="ru-RU" sz="4000" dirty="0" err="1" smtClean="0"/>
              <a:t>года.С</a:t>
            </a:r>
            <a:r>
              <a:rPr lang="ru-RU" sz="4000" dirty="0" smtClean="0"/>
              <a:t> 1945 года в запасе. Умер Николай Михайлович </a:t>
            </a:r>
            <a:r>
              <a:rPr lang="ru-RU" sz="4000" dirty="0" err="1" smtClean="0"/>
              <a:t>Искрин</a:t>
            </a:r>
            <a:r>
              <a:rPr lang="ru-RU" sz="4000" dirty="0" smtClean="0"/>
              <a:t> 25 августа 1985 года. Похоронен в городе Хабаровске.</a:t>
            </a:r>
            <a:endParaRPr lang="ru-RU" sz="4000" dirty="0"/>
          </a:p>
        </p:txBody>
      </p:sp>
      <p:pic>
        <p:nvPicPr>
          <p:cNvPr id="3074" name="Picture 2" descr="C:\Users\hp\Desktop\c05ba1a63b6c386afe30dfc897739919.jpg"/>
          <p:cNvPicPr>
            <a:picLocks noChangeAspect="1" noChangeArrowheads="1"/>
          </p:cNvPicPr>
          <p:nvPr/>
        </p:nvPicPr>
        <p:blipFill>
          <a:blip r:embed="rId2"/>
          <a:srcRect/>
          <a:stretch>
            <a:fillRect/>
          </a:stretch>
        </p:blipFill>
        <p:spPr bwMode="auto">
          <a:xfrm>
            <a:off x="6357950" y="285728"/>
            <a:ext cx="2074923" cy="275273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1714488"/>
            <a:ext cx="7886700" cy="1325563"/>
          </a:xfrm>
        </p:spPr>
        <p:txBody>
          <a:bodyPr>
            <a:normAutofit fontScale="90000"/>
          </a:bodyPr>
          <a:lstStyle/>
          <a:p>
            <a:r>
              <a:rPr lang="ru-RU" b="1" dirty="0" smtClean="0"/>
              <a:t>Кузнецов Иван Михайлович</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lgn="ctr">
              <a:buNone/>
            </a:pPr>
            <a:r>
              <a:rPr lang="ru-RU" sz="2900" dirty="0" smtClean="0"/>
              <a:t>Родился в 1916 году в селе Украинка, ныне </a:t>
            </a:r>
            <a:r>
              <a:rPr lang="ru-RU" sz="2900" dirty="0" err="1" smtClean="0"/>
              <a:t>Большечерниговского</a:t>
            </a:r>
            <a:r>
              <a:rPr lang="ru-RU" sz="2900" dirty="0" smtClean="0"/>
              <a:t> района Самарской области в семье крестьянина. В 1938 году окончил школу высшего пилотажа. С началом войны он переучился на новый тип самолета – грозный штурмовик Ил -2. в 1943 году окончил курсы заместителей </a:t>
            </a:r>
            <a:r>
              <a:rPr lang="ru-RU" sz="2900" dirty="0" err="1" smtClean="0"/>
              <a:t>авиаэскадрилий</a:t>
            </a:r>
            <a:r>
              <a:rPr lang="ru-RU" sz="2900" dirty="0" smtClean="0"/>
              <a:t>. В действующей армии с августа 1944 года в должности командира эскадрильи 593 штурмового авиационного полка 332 штурмовой авиадивизии, действующей на 2- м Белорусском фронте. 12 марта 1945 года группа Кузнецова нанесла мощный бомбовый удар по крепости </a:t>
            </a:r>
            <a:r>
              <a:rPr lang="ru-RU" sz="2900" dirty="0" err="1" smtClean="0"/>
              <a:t>Грауденц</a:t>
            </a:r>
            <a:r>
              <a:rPr lang="ru-RU" sz="2900" dirty="0" smtClean="0"/>
              <a:t> (</a:t>
            </a:r>
            <a:r>
              <a:rPr lang="ru-RU" sz="2900" dirty="0" err="1" smtClean="0"/>
              <a:t>Грудзенэ</a:t>
            </a:r>
            <a:r>
              <a:rPr lang="ru-RU" sz="2900" dirty="0" smtClean="0"/>
              <a:t>). В районе города </a:t>
            </a:r>
            <a:r>
              <a:rPr lang="ru-RU" sz="2900" dirty="0" err="1" smtClean="0"/>
              <a:t>Пиллау</a:t>
            </a:r>
            <a:r>
              <a:rPr lang="ru-RU" sz="2900" dirty="0" smtClean="0"/>
              <a:t> во время штурмового налета, тридцатитысячная вражеская группировка была закупорена и впоследствии частично уничтожена, а двадцать две тысячи солдат взято в плен. 14 мая 1945 года Кузнецову Ивану Михайловичу было присвоено звание Героя Советского Союза. До 1946 года продолжал служить в ВВС, затем по инвалидности уволился в запас. Жил в селе </a:t>
            </a:r>
            <a:r>
              <a:rPr lang="ru-RU" sz="2900" dirty="0" err="1" smtClean="0"/>
              <a:t>Кирицы</a:t>
            </a:r>
            <a:r>
              <a:rPr lang="ru-RU" sz="2900" dirty="0" smtClean="0"/>
              <a:t> Спасского района Рязанской области (на родине жены). Умер в </a:t>
            </a:r>
            <a:r>
              <a:rPr lang="ru-RU" sz="2900" dirty="0" err="1" smtClean="0"/>
              <a:t>Кирице</a:t>
            </a:r>
            <a:r>
              <a:rPr lang="ru-RU" sz="2900" dirty="0" smtClean="0"/>
              <a:t> </a:t>
            </a:r>
            <a:r>
              <a:rPr lang="ru-RU" sz="2900" dirty="0" err="1" smtClean="0"/>
              <a:t>в</a:t>
            </a:r>
            <a:r>
              <a:rPr lang="ru-RU" sz="2900" dirty="0" smtClean="0"/>
              <a:t> ноябре 1991 года.</a:t>
            </a:r>
            <a:endParaRPr lang="ru-RU" sz="2900" dirty="0"/>
          </a:p>
        </p:txBody>
      </p:sp>
      <p:pic>
        <p:nvPicPr>
          <p:cNvPr id="4098" name="Picture 2" descr="C:\Users\hp\Desktop\dc351fa1bab658b0f6ee7542d115b6a6.jpg"/>
          <p:cNvPicPr>
            <a:picLocks noChangeAspect="1" noChangeArrowheads="1"/>
          </p:cNvPicPr>
          <p:nvPr/>
        </p:nvPicPr>
        <p:blipFill>
          <a:blip r:embed="rId2"/>
          <a:srcRect/>
          <a:stretch>
            <a:fillRect/>
          </a:stretch>
        </p:blipFill>
        <p:spPr bwMode="auto">
          <a:xfrm>
            <a:off x="6786578" y="214290"/>
            <a:ext cx="1928816" cy="286750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1857364"/>
            <a:ext cx="7886700" cy="1325563"/>
          </a:xfrm>
        </p:spPr>
        <p:txBody>
          <a:bodyPr/>
          <a:lstStyle/>
          <a:p>
            <a:r>
              <a:rPr lang="ru-RU" b="1" dirty="0" smtClean="0"/>
              <a:t>Миллер Петр </a:t>
            </a:r>
            <a:r>
              <a:rPr lang="ru-RU" b="1" dirty="0" err="1" smtClean="0"/>
              <a:t>Климентьевич</a:t>
            </a:r>
            <a:endParaRPr lang="ru-RU" dirty="0"/>
          </a:p>
        </p:txBody>
      </p:sp>
      <p:sp>
        <p:nvSpPr>
          <p:cNvPr id="3" name="Содержимое 2"/>
          <p:cNvSpPr>
            <a:spLocks noGrp="1"/>
          </p:cNvSpPr>
          <p:nvPr>
            <p:ph idx="1"/>
          </p:nvPr>
        </p:nvSpPr>
        <p:spPr/>
        <p:txBody>
          <a:bodyPr>
            <a:normAutofit fontScale="47500" lnSpcReduction="20000"/>
          </a:bodyPr>
          <a:lstStyle/>
          <a:p>
            <a:endParaRPr lang="ru-RU" dirty="0" smtClean="0"/>
          </a:p>
          <a:p>
            <a:endParaRPr lang="ru-RU" dirty="0" smtClean="0"/>
          </a:p>
          <a:p>
            <a:endParaRPr lang="ru-RU" dirty="0" smtClean="0"/>
          </a:p>
          <a:p>
            <a:endParaRPr lang="ru-RU" dirty="0" smtClean="0"/>
          </a:p>
          <a:p>
            <a:endParaRPr lang="ru-RU" dirty="0" smtClean="0"/>
          </a:p>
          <a:p>
            <a:endParaRPr lang="ru-RU" dirty="0" smtClean="0"/>
          </a:p>
          <a:p>
            <a:pPr algn="ctr">
              <a:buNone/>
            </a:pPr>
            <a:r>
              <a:rPr lang="ru-RU" sz="3400" dirty="0" smtClean="0"/>
              <a:t>Родился в 1910 году в селе Флеры </a:t>
            </a:r>
            <a:r>
              <a:rPr lang="ru-RU" sz="3400" dirty="0" err="1" smtClean="0"/>
              <a:t>Красноокнянского</a:t>
            </a:r>
            <a:r>
              <a:rPr lang="ru-RU" sz="3400" dirty="0" smtClean="0"/>
              <a:t> района Одесской области в многодетной крестьянской семье. В 1911 году, в годы </a:t>
            </a:r>
            <a:r>
              <a:rPr lang="ru-RU" sz="3400" dirty="0" err="1" smtClean="0"/>
              <a:t>столыпинской</a:t>
            </a:r>
            <a:r>
              <a:rPr lang="ru-RU" sz="3400" dirty="0" smtClean="0"/>
              <a:t> земельной реформы, в поисках лучшей доли семья переехала на «вольные земли» Заволжья под Общий Сырт в </a:t>
            </a:r>
            <a:r>
              <a:rPr lang="ru-RU" sz="3400" dirty="0" err="1" smtClean="0"/>
              <a:t>Большечерниговскую</a:t>
            </a:r>
            <a:r>
              <a:rPr lang="ru-RU" sz="3400" dirty="0" smtClean="0"/>
              <a:t> волость на хутор Флеры. В 1933 году призван на службу в Красную Армию. После демобилизации в 1935 году по комсомольской путевке поехал на </a:t>
            </a:r>
            <a:r>
              <a:rPr lang="ru-RU" sz="3400" dirty="0" err="1" smtClean="0"/>
              <a:t>Балхашстрой</a:t>
            </a:r>
            <a:r>
              <a:rPr lang="ru-RU" sz="3400" dirty="0" smtClean="0"/>
              <a:t>, отсюда в 1942 году призван на защиту Родины. С мая 1942 года по 9 мая 1945 года постоянно находился в действующей армии. За форсирование Днепра старшему сержанту Миллеру Петру </a:t>
            </a:r>
            <a:r>
              <a:rPr lang="ru-RU" sz="3400" dirty="0" err="1" smtClean="0"/>
              <a:t>Климентьевичу</a:t>
            </a:r>
            <a:r>
              <a:rPr lang="ru-RU" sz="3400" dirty="0" smtClean="0"/>
              <a:t> 10 января 1944 года было присвоено звание Героя Советского Союза. После окончания войны и демобилизации из армии жил в городе Усть-Каменогорск Восточно-Казахстанской области. Умер 31 октября 1987 года.</a:t>
            </a:r>
            <a:endParaRPr lang="ru-RU" sz="3400" dirty="0"/>
          </a:p>
        </p:txBody>
      </p:sp>
      <p:pic>
        <p:nvPicPr>
          <p:cNvPr id="5122" name="Picture 2" descr="C:\Users\hp\Desktop\b681ae841ed3664ffaf96fa069b77e1a.jpg"/>
          <p:cNvPicPr>
            <a:picLocks noChangeAspect="1" noChangeArrowheads="1"/>
          </p:cNvPicPr>
          <p:nvPr/>
        </p:nvPicPr>
        <p:blipFill>
          <a:blip r:embed="rId2"/>
          <a:srcRect/>
          <a:stretch>
            <a:fillRect/>
          </a:stretch>
        </p:blipFill>
        <p:spPr bwMode="auto">
          <a:xfrm>
            <a:off x="6215074" y="285728"/>
            <a:ext cx="2071692" cy="287274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0100" y="1285860"/>
            <a:ext cx="7886700" cy="1325563"/>
          </a:xfrm>
        </p:spPr>
        <p:txBody>
          <a:bodyPr>
            <a:normAutofit fontScale="90000"/>
          </a:bodyPr>
          <a:lstStyle/>
          <a:p>
            <a:r>
              <a:rPr lang="ru-RU" dirty="0" smtClean="0"/>
              <a:t/>
            </a:r>
            <a:br>
              <a:rPr lang="ru-RU" dirty="0" smtClean="0"/>
            </a:br>
            <a:r>
              <a:rPr lang="ru-RU" b="1" dirty="0" smtClean="0"/>
              <a:t>Краткая историческая справка о районе</a:t>
            </a:r>
            <a:br>
              <a:rPr lang="ru-RU" b="1" dirty="0" smtClean="0"/>
            </a:br>
            <a:endParaRPr lang="ru-RU" dirty="0"/>
          </a:p>
        </p:txBody>
      </p:sp>
      <p:sp>
        <p:nvSpPr>
          <p:cNvPr id="3" name="Содержимое 2"/>
          <p:cNvSpPr>
            <a:spLocks noGrp="1"/>
          </p:cNvSpPr>
          <p:nvPr>
            <p:ph idx="1"/>
          </p:nvPr>
        </p:nvSpPr>
        <p:spPr/>
        <p:txBody>
          <a:bodyPr>
            <a:normAutofit fontScale="25000" lnSpcReduction="20000"/>
          </a:bodyPr>
          <a:lstStyle/>
          <a:p>
            <a:endParaRPr lang="ru-RU" sz="3400" b="1" dirty="0" smtClean="0"/>
          </a:p>
          <a:p>
            <a:endParaRPr lang="ru-RU" sz="3400" b="1" dirty="0" smtClean="0"/>
          </a:p>
          <a:p>
            <a:endParaRPr lang="ru-RU" sz="3400" b="1" dirty="0" smtClean="0"/>
          </a:p>
          <a:p>
            <a:endParaRPr lang="ru-RU" sz="3400" b="1" dirty="0" smtClean="0"/>
          </a:p>
          <a:p>
            <a:r>
              <a:rPr lang="ru-RU" sz="5600" b="1" dirty="0" err="1" smtClean="0"/>
              <a:t>Большечерниговский</a:t>
            </a:r>
            <a:r>
              <a:rPr lang="ru-RU" sz="5600" b="1" dirty="0" smtClean="0"/>
              <a:t> район </a:t>
            </a:r>
            <a:r>
              <a:rPr lang="ru-RU" sz="5600" dirty="0" smtClean="0"/>
              <a:t>расположен в юго-восточной части Самарской области. Территория района составляет 2805,9 квадратных километров. Средняя плотность населения составляет 7,7 человек на квадратный километр. Район граничит с </a:t>
            </a:r>
            <a:r>
              <a:rPr lang="ru-RU" sz="5600" dirty="0" err="1" smtClean="0"/>
              <a:t>Большеглушицким</a:t>
            </a:r>
            <a:r>
              <a:rPr lang="ru-RU" sz="5600" dirty="0" smtClean="0"/>
              <a:t> и </a:t>
            </a:r>
            <a:r>
              <a:rPr lang="ru-RU" sz="5600" dirty="0" err="1" smtClean="0"/>
              <a:t>Пестравским</a:t>
            </a:r>
            <a:r>
              <a:rPr lang="ru-RU" sz="5600" dirty="0" smtClean="0"/>
              <a:t> районами Самарской области, </a:t>
            </a:r>
            <a:r>
              <a:rPr lang="ru-RU" sz="5600" dirty="0" err="1" smtClean="0"/>
              <a:t>Перелюбским</a:t>
            </a:r>
            <a:r>
              <a:rPr lang="ru-RU" sz="5600" dirty="0" smtClean="0"/>
              <a:t> районом Саратовской области, Первомайским районом Оренбургской области. На самом юге области в нашем районе, примерно в 5-6 километрах от поселка Кошкин, есть уникальное место, обозначенное металлической вышкой; здесь сходятся границы Самарской, Саратовской и Оренбургской областей Российской Федерации и </a:t>
            </a:r>
            <a:r>
              <a:rPr lang="ru-RU" sz="5600" dirty="0" err="1" smtClean="0"/>
              <a:t>Западно-Казахстанской</a:t>
            </a:r>
            <a:r>
              <a:rPr lang="ru-RU" sz="5600" dirty="0" smtClean="0"/>
              <a:t> области Республики </a:t>
            </a:r>
            <a:r>
              <a:rPr lang="ru-RU" sz="5600" dirty="0" err="1" smtClean="0"/>
              <a:t>Казахстан.Большечерниговский</a:t>
            </a:r>
            <a:r>
              <a:rPr lang="ru-RU" sz="5600" dirty="0" smtClean="0"/>
              <a:t> район основан 19 февраля 1935 года. В состав района входят 9 поселений: Августовка, Большая Черниговка, Восточный, </a:t>
            </a:r>
            <a:r>
              <a:rPr lang="ru-RU" sz="5600" dirty="0" err="1" smtClean="0"/>
              <a:t>Глушицкий</a:t>
            </a:r>
            <a:r>
              <a:rPr lang="ru-RU" sz="5600" dirty="0" smtClean="0"/>
              <a:t>, Краснооктябрьский, Поляков, </a:t>
            </a:r>
            <a:r>
              <a:rPr lang="ru-RU" sz="5600" dirty="0" err="1" smtClean="0"/>
              <a:t>Пензено</a:t>
            </a:r>
            <a:r>
              <a:rPr lang="ru-RU" sz="5600" dirty="0" smtClean="0"/>
              <a:t>, Петровский, Украинка. В районе имеется 34 населенных пункта. Центр района – село Большая Черниговка, расположено на речке Большая Глушица в 140 километрах к югу от Самары. Село основано в 1848 году переселенцами из Черниговской губернии Украины и Калужской губернии России.</a:t>
            </a:r>
            <a:br>
              <a:rPr lang="ru-RU" sz="5600" dirty="0" smtClean="0"/>
            </a:br>
            <a:r>
              <a:rPr lang="ru-RU" sz="5600" dirty="0" smtClean="0"/>
              <a:t/>
            </a:r>
            <a:br>
              <a:rPr lang="ru-RU" sz="5600" dirty="0" smtClean="0"/>
            </a:br>
            <a:r>
              <a:rPr lang="ru-RU" sz="5600" dirty="0" smtClean="0"/>
              <a:t/>
            </a:r>
            <a:br>
              <a:rPr lang="ru-RU" sz="5600" dirty="0" smtClean="0"/>
            </a:br>
            <a:r>
              <a:rPr lang="ru-RU" sz="5600" dirty="0" smtClean="0"/>
              <a:t>В настоящее время в районе проживает 20 537 человек. Больше всего проживает русских (12 323 человека). В шести компактно расположенных башкирских деревнях проживает 1 796 человек башкирской национальности. Также в районе много представителей других национальностей: казахов, чувашей, татар, украинцев, мордвы.</a:t>
            </a:r>
            <a:br>
              <a:rPr lang="ru-RU" sz="5600" dirty="0" smtClean="0"/>
            </a:br>
            <a:r>
              <a:rPr lang="ru-RU" sz="3400" dirty="0" smtClean="0"/>
              <a:t/>
            </a:r>
            <a:br>
              <a:rPr lang="ru-RU" sz="3400" dirty="0" smtClean="0"/>
            </a:br>
            <a:r>
              <a:rPr lang="ru-RU" sz="3400" dirty="0" smtClean="0"/>
              <a:t/>
            </a:r>
            <a:br>
              <a:rPr lang="ru-RU" sz="3400" dirty="0" smtClean="0"/>
            </a:br>
            <a:r>
              <a:rPr lang="ru-RU" sz="3400" dirty="0" smtClean="0"/>
              <a:t/>
            </a:r>
            <a:br>
              <a:rPr lang="ru-RU" sz="3400" dirty="0" smtClean="0"/>
            </a:br>
            <a:r>
              <a:rPr lang="ru-RU" sz="3400" dirty="0" smtClean="0"/>
              <a:t/>
            </a:r>
            <a:br>
              <a:rPr lang="ru-RU" sz="3400" dirty="0" smtClean="0"/>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WAR-1941-1945</Template>
  <TotalTime>45</TotalTime>
  <Words>647</Words>
  <PresentationFormat>Экран (4:3)</PresentationFormat>
  <Paragraphs>54</Paragraphs>
  <Slides>7</Slides>
  <Notes>0</Notes>
  <HiddenSlides>0</HiddenSlides>
  <MMClips>1</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Герои Великой Отечественной Войны Самарской области </vt:lpstr>
      <vt:lpstr>Заруднев Степан Степанович </vt:lpstr>
      <vt:lpstr>Зинченко Сергей Филиппович</vt:lpstr>
      <vt:lpstr>Искрин Николай Михайлович</vt:lpstr>
      <vt:lpstr>Кузнецов Иван Михайлович </vt:lpstr>
      <vt:lpstr>Миллер Петр Климентьевич</vt:lpstr>
      <vt:lpstr> Краткая историческая справка о районе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Герои Советского Союза Самарской области </dc:title>
  <dc:creator>hp</dc:creator>
  <cp:lastModifiedBy>Наталия</cp:lastModifiedBy>
  <cp:revision>7</cp:revision>
  <dcterms:created xsi:type="dcterms:W3CDTF">2020-05-04T18:16:43Z</dcterms:created>
  <dcterms:modified xsi:type="dcterms:W3CDTF">2020-05-07T07:39:41Z</dcterms:modified>
</cp:coreProperties>
</file>